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Bree Serif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BreeSerif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enciclopediafinanciera.com/teoriaeconomica/macroeconomia/politicafiscal.htm" TargetMode="External"/><Relationship Id="rId4" Type="http://schemas.openxmlformats.org/officeDocument/2006/relationships/hyperlink" Target="http://www.enciclopediafinanciera.com/finanzas-publicas/gasto-publico.htm" TargetMode="External"/><Relationship Id="rId11" Type="http://schemas.openxmlformats.org/officeDocument/2006/relationships/image" Target="../media/image26.png"/><Relationship Id="rId10" Type="http://schemas.openxmlformats.org/officeDocument/2006/relationships/image" Target="../media/image22.png"/><Relationship Id="rId12" Type="http://schemas.openxmlformats.org/officeDocument/2006/relationships/image" Target="../media/image15.png"/><Relationship Id="rId9" Type="http://schemas.openxmlformats.org/officeDocument/2006/relationships/image" Target="../media/image25.png"/><Relationship Id="rId5" Type="http://schemas.openxmlformats.org/officeDocument/2006/relationships/hyperlink" Target="http://www.enciclopediafinanciera.com/definicion-deficit-fiscal.html" TargetMode="External"/><Relationship Id="rId6" Type="http://schemas.openxmlformats.org/officeDocument/2006/relationships/hyperlink" Target="http://www.enciclopediafinanciera.com/teoriaeconomica/macroeconomia/politicafiscal.htm" TargetMode="External"/><Relationship Id="rId7" Type="http://schemas.openxmlformats.org/officeDocument/2006/relationships/hyperlink" Target="http://www.enciclopediafinanciera.com/finanzas-publicas/gasto-publico.htm" TargetMode="External"/><Relationship Id="rId8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Relationship Id="rId5" Type="http://schemas.openxmlformats.org/officeDocument/2006/relationships/image" Target="../media/image01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Relationship Id="rId10" Type="http://schemas.openxmlformats.org/officeDocument/2006/relationships/image" Target="../media/image15.png"/><Relationship Id="rId9" Type="http://schemas.openxmlformats.org/officeDocument/2006/relationships/image" Target="../media/image03.png"/><Relationship Id="rId5" Type="http://schemas.openxmlformats.org/officeDocument/2006/relationships/image" Target="../media/image23.png"/><Relationship Id="rId6" Type="http://schemas.openxmlformats.org/officeDocument/2006/relationships/image" Target="../media/image06.png"/><Relationship Id="rId7" Type="http://schemas.openxmlformats.org/officeDocument/2006/relationships/image" Target="../media/image10.png"/><Relationship Id="rId8" Type="http://schemas.openxmlformats.org/officeDocument/2006/relationships/image" Target="../media/image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06.png"/><Relationship Id="rId9" Type="http://schemas.openxmlformats.org/officeDocument/2006/relationships/image" Target="../media/image18.jpg"/><Relationship Id="rId5" Type="http://schemas.openxmlformats.org/officeDocument/2006/relationships/image" Target="../media/image14.jpg"/><Relationship Id="rId6" Type="http://schemas.openxmlformats.org/officeDocument/2006/relationships/image" Target="../media/image10.png"/><Relationship Id="rId7" Type="http://schemas.openxmlformats.org/officeDocument/2006/relationships/image" Target="../media/image24.png"/><Relationship Id="rId8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subTitle"/>
          </p:nvPr>
        </p:nvSpPr>
        <p:spPr>
          <a:xfrm>
            <a:off x="416650" y="1354425"/>
            <a:ext cx="4836900" cy="368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EQUIPO 1</a:t>
            </a:r>
            <a:r>
              <a:rPr lang="en" sz="3600"/>
              <a:t>	</a:t>
            </a:r>
            <a:r>
              <a:rPr lang="en" sz="3000"/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Integrantes: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Carrillo Balcázar Eduardo Yair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GarcíaRivas Uriel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López Rivera Aiko Dallane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Martínez Juárez Gabriela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Mata Franco Carlos Jesús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Navarro Jiménez Christian Ricardo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Paz Sánchez Brandon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Xochihua Jorge Diego Arturo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0" y="563300"/>
            <a:ext cx="81438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5433325" y="1682550"/>
            <a:ext cx="27984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SISTEMAS ECONÓMICOS </a:t>
            </a: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MODELOS ECONÓMICOS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POLÍTICA FISCAL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177700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50800" rtl="0">
              <a:lnSpc>
                <a:spcPct val="157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política fiscal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menudo ligada a la economía keynesiana*, utiliza el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gasto público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impuestos para orientar la economía:</a:t>
            </a:r>
          </a:p>
          <a:p>
            <a:pPr indent="0" lvl="0" marL="50800" rtl="0">
              <a:lnSpc>
                <a:spcPct val="157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Postura fiscal: El tamaño del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déficit fiscal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política fiscal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Los impuestos utilizado para recoger los ingresos del gobierno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gasto público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casi cualquier área de gobierno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</p:txBody>
      </p:sp>
      <p:pic>
        <p:nvPicPr>
          <p:cNvPr id="220" name="Shape 2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1650" y="106962"/>
            <a:ext cx="1957399" cy="10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7085" y="185525"/>
            <a:ext cx="951684" cy="9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10">
            <a:alphaModFix/>
          </a:blip>
          <a:srcRect b="51040" l="3769" r="73148" t="5319"/>
          <a:stretch/>
        </p:blipFill>
        <p:spPr>
          <a:xfrm>
            <a:off x="3601300" y="3038724"/>
            <a:ext cx="1062674" cy="100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93850" y="3065150"/>
            <a:ext cx="951674" cy="95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375500" y="421775"/>
            <a:ext cx="3062321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25" name="Shape 225"/>
          <p:cNvSpPr/>
          <p:nvPr/>
        </p:nvSpPr>
        <p:spPr>
          <a:xfrm>
            <a:off x="375500" y="922525"/>
            <a:ext cx="3062321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pic>
        <p:nvPicPr>
          <p:cNvPr id="226" name="Shape 2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69979" y="473086"/>
            <a:ext cx="633959" cy="41048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0" y="4016825"/>
            <a:ext cx="75768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i="1" lang="en" sz="1100">
                <a:solidFill>
                  <a:srgbClr val="222222"/>
                </a:solidFill>
              </a:rPr>
              <a:t>Teoría económica propuesta por John Maynard Keynes, publicada en 1936 como respuesta a la Gran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222222"/>
                </a:solidFill>
              </a:rPr>
              <a:t>Depresión de 1929. Está basada en el estímulo de la </a:t>
            </a:r>
            <a:r>
              <a:rPr b="1" i="1" lang="en" sz="1100">
                <a:solidFill>
                  <a:srgbClr val="222222"/>
                </a:solidFill>
              </a:rPr>
              <a:t>economía</a:t>
            </a:r>
            <a:r>
              <a:rPr i="1" lang="en" sz="1100">
                <a:solidFill>
                  <a:srgbClr val="222222"/>
                </a:solidFill>
              </a:rPr>
              <a:t> en épocas de crisis.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03850"/>
            <a:ext cx="4655700" cy="58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POLÍTICA MONETARIA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384650"/>
            <a:ext cx="7919100" cy="79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50800" rtl="0">
              <a:lnSpc>
                <a:spcPct val="157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el proceso por el cual el gobierno, el banco central o la autoridad monetaria de un país controla: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500" y="3119600"/>
            <a:ext cx="1320500" cy="7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383500" y="430875"/>
            <a:ext cx="4050860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6" name="Shape 236"/>
          <p:cNvSpPr/>
          <p:nvPr/>
        </p:nvSpPr>
        <p:spPr>
          <a:xfrm>
            <a:off x="383500" y="907762"/>
            <a:ext cx="4050860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7" name="Shape 237"/>
          <p:cNvSpPr txBox="1"/>
          <p:nvPr/>
        </p:nvSpPr>
        <p:spPr>
          <a:xfrm>
            <a:off x="4513875" y="3528000"/>
            <a:ext cx="30000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20675" lvl="0" marL="457200" rtl="0">
              <a:lnSpc>
                <a:spcPct val="115000"/>
              </a:lnSpc>
              <a:spcBef>
                <a:spcPts val="0"/>
              </a:spcBef>
              <a:buSzPct val="96666"/>
            </a:pPr>
            <a:r>
              <a:rPr lang="en" sz="1450"/>
              <a:t>Los tipos de interés o coste de dinero.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908925" y="3431700"/>
            <a:ext cx="3000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20675" lvl="0" marL="457200" rtl="0">
              <a:lnSpc>
                <a:spcPct val="115000"/>
              </a:lnSpc>
              <a:spcBef>
                <a:spcPts val="0"/>
              </a:spcBef>
              <a:buSzPct val="96666"/>
            </a:pPr>
            <a:r>
              <a:rPr lang="en" sz="1450"/>
              <a:t>La oferta monetaria.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19500" y="4115400"/>
            <a:ext cx="654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50"/>
              <a:t>La teoría monetaria se desarrolló con el fin de ofrecer información sobre cómo diseñar una política monetaria óptima y la estabilidad económica.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024" y="1948824"/>
            <a:ext cx="1936627" cy="13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349" y="1804386"/>
            <a:ext cx="2919549" cy="202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689900" y="471325"/>
            <a:ext cx="4822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Bree Serif"/>
                <a:ea typeface="Bree Serif"/>
                <a:cs typeface="Bree Serif"/>
                <a:sym typeface="Bree Serif"/>
              </a:rPr>
              <a:t>SISTEMAS ECONÓMICOS 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265375" y="1163475"/>
            <a:ext cx="84996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/>
              <a:t>Son los reguladores de la estructura de los insumos, procesos y productos de las actividades económicas, en 4 ámbitos: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94" name="Shape 94"/>
          <p:cNvSpPr/>
          <p:nvPr/>
        </p:nvSpPr>
        <p:spPr>
          <a:xfrm>
            <a:off x="806625" y="1016325"/>
            <a:ext cx="4093147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95" name="Shape 95"/>
          <p:cNvSpPr/>
          <p:nvPr/>
        </p:nvSpPr>
        <p:spPr>
          <a:xfrm>
            <a:off x="806625" y="502575"/>
            <a:ext cx="4093147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24" y="1831949"/>
            <a:ext cx="746400" cy="7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405125" y="3453350"/>
            <a:ext cx="2433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FABRICACIÓN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2562050" y="3453350"/>
            <a:ext cx="2433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REGULACIÓN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4596125" y="3453350"/>
            <a:ext cx="2433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CIRCULACIÓN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6769850" y="3453350"/>
            <a:ext cx="2433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DISTRIBUCIÓN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374" y="2266249"/>
            <a:ext cx="1110900" cy="111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5881">
            <a:off x="4525199" y="1717863"/>
            <a:ext cx="1836024" cy="18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7149" y="2003028"/>
            <a:ext cx="283532" cy="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7149" y="2366503"/>
            <a:ext cx="283532" cy="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7149" y="2690091"/>
            <a:ext cx="283532" cy="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7149" y="3033628"/>
            <a:ext cx="283532" cy="2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 flipH="1" rot="10800000">
            <a:off x="2822375" y="2114537"/>
            <a:ext cx="1221900" cy="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 flipH="1" rot="10800000">
            <a:off x="2822375" y="2478012"/>
            <a:ext cx="1221900" cy="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 flipH="1" rot="10800000">
            <a:off x="2822375" y="3169462"/>
            <a:ext cx="1221900" cy="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 flipH="1" rot="10800000">
            <a:off x="2822375" y="2801587"/>
            <a:ext cx="1221900" cy="4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1225" y="1990781"/>
            <a:ext cx="1462575" cy="14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3564700" y="3573300"/>
            <a:ext cx="2748000" cy="74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SISTEMA SOCIALISTA: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3291075" y="1384275"/>
            <a:ext cx="2633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SISTEMA DE MANDO: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6179850" y="1356812"/>
            <a:ext cx="28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SISTEMA DE MERCADO: 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255950" y="3573287"/>
            <a:ext cx="23325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SISTEMA MIXTO: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99" y="1094286"/>
            <a:ext cx="1449199" cy="14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3144000" y="1571625"/>
            <a:ext cx="30000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Son aquellas en que las decisiones económicas son tomadas por una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autoridad central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311700" y="8895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TIPOS </a:t>
            </a:r>
          </a:p>
        </p:txBody>
      </p:sp>
      <p:sp>
        <p:nvSpPr>
          <p:cNvPr id="123" name="Shape 123"/>
          <p:cNvSpPr/>
          <p:nvPr/>
        </p:nvSpPr>
        <p:spPr>
          <a:xfrm>
            <a:off x="382050" y="559175"/>
            <a:ext cx="1155952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24" name="Shape 124"/>
          <p:cNvSpPr/>
          <p:nvPr/>
        </p:nvSpPr>
        <p:spPr>
          <a:xfrm>
            <a:off x="382050" y="132300"/>
            <a:ext cx="1155952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25" name="Shape 125"/>
          <p:cNvSpPr txBox="1"/>
          <p:nvPr/>
        </p:nvSpPr>
        <p:spPr>
          <a:xfrm>
            <a:off x="6144000" y="1538012"/>
            <a:ext cx="3000000" cy="1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Conocido como sistema capitalista. Los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ciudadanos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toman las decisiones de qué producir. 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925" y="28950"/>
            <a:ext cx="1306149" cy="14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171600" y="414943"/>
            <a:ext cx="30000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Pasan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generación en generación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con cambios mínimos: Las decisiones se toman de acuerdo con las costumbres transmitidas.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61025" y="3897987"/>
            <a:ext cx="30000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Los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ciudadanos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tienen gran parte de los recursos y pueden tomar decisiones, pero el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gobierno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regula ciertas áreas o industrias. 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3514900" y="3653500"/>
            <a:ext cx="30000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 sociedad en su conjunto controla los medios de producción y la                                                    distribución de los bienes.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5">
            <a:alphaModFix/>
          </a:blip>
          <a:srcRect b="69035" l="0" r="0" t="0"/>
          <a:stretch/>
        </p:blipFill>
        <p:spPr>
          <a:xfrm>
            <a:off x="672150" y="3238849"/>
            <a:ext cx="1221374" cy="37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25" y="3468850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175" y="3495400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775" y="3495400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375" y="3495400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12" y="2828130"/>
            <a:ext cx="395451" cy="37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8800" y="2995125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325" y="2995125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8">
            <a:alphaModFix/>
          </a:blip>
          <a:srcRect b="5446" l="0" r="0" t="0"/>
          <a:stretch/>
        </p:blipFill>
        <p:spPr>
          <a:xfrm>
            <a:off x="4113125" y="2246804"/>
            <a:ext cx="1449199" cy="137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0925" y="2559375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3850" y="2559375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3600" y="2559375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1700" y="2559375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3125" y="3030263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3850" y="3030263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4575" y="3066338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4125" y="3030263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925" y="3501175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3850" y="3501175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775" y="3501175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1700" y="3501175"/>
            <a:ext cx="304449" cy="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8">
            <a:alphaModFix/>
          </a:blip>
          <a:srcRect b="7086" l="51325" r="24402" t="70215"/>
          <a:stretch/>
        </p:blipFill>
        <p:spPr>
          <a:xfrm>
            <a:off x="5924475" y="143887"/>
            <a:ext cx="1306150" cy="122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7549" y="186225"/>
            <a:ext cx="572477" cy="58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2680" y="529516"/>
            <a:ext cx="852044" cy="87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7154" y="642686"/>
            <a:ext cx="633960" cy="410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MODELOS ECONÓMICOS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90000" y="1883550"/>
            <a:ext cx="4623000" cy="146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 una</a:t>
            </a:r>
            <a:r>
              <a:rPr b="1" lang="en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teoría</a:t>
            </a: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la cual </a:t>
            </a:r>
            <a:r>
              <a:rPr b="1" lang="en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representa un proceso económico</a:t>
            </a:r>
            <a:r>
              <a:rPr lang="en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bajo determinadas variables y e</a:t>
            </a:r>
            <a:r>
              <a:rPr b="1" lang="en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stableciendo una secuencia lógica.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336674" y="1232424"/>
            <a:ext cx="2527900" cy="2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437750" y="934300"/>
            <a:ext cx="4309086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63" name="Shape 163"/>
          <p:cNvSpPr/>
          <p:nvPr/>
        </p:nvSpPr>
        <p:spPr>
          <a:xfrm>
            <a:off x="437750" y="410000"/>
            <a:ext cx="4309086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253700" y="266625"/>
            <a:ext cx="8264400" cy="239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" sz="1700"/>
              <a:t>Los modelos económicos suponen que, en el </a:t>
            </a:r>
            <a:r>
              <a:rPr i="1" lang="en" sz="1700"/>
              <a:t>plano económico</a:t>
            </a:r>
            <a:r>
              <a:rPr lang="en" sz="1700"/>
              <a:t>, la conducta de los individuos es "racional" ya que toman aquellas decisiones que son más efectivas para ayudar al individuo a alcanzar sus propios objetivos.</a:t>
            </a:r>
          </a:p>
        </p:txBody>
      </p:sp>
      <p:sp>
        <p:nvSpPr>
          <p:cNvPr id="169" name="Shape 169"/>
          <p:cNvSpPr txBox="1"/>
          <p:nvPr/>
        </p:nvSpPr>
        <p:spPr>
          <a:xfrm rot="-543">
            <a:off x="4855774" y="5143650"/>
            <a:ext cx="1900800" cy="234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:3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2200" l="0" r="3157" t="0"/>
          <a:stretch/>
        </p:blipFill>
        <p:spPr>
          <a:xfrm>
            <a:off x="629525" y="1220600"/>
            <a:ext cx="6543975" cy="36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3475" y="1109724"/>
            <a:ext cx="1323075" cy="18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364500"/>
            <a:ext cx="8520600" cy="59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 buen modelo económico requiere de dos características importantes</a:t>
            </a:r>
          </a:p>
        </p:txBody>
      </p:sp>
      <p:sp>
        <p:nvSpPr>
          <p:cNvPr id="177" name="Shape 177"/>
          <p:cNvSpPr/>
          <p:nvPr/>
        </p:nvSpPr>
        <p:spPr>
          <a:xfrm>
            <a:off x="375100" y="753350"/>
            <a:ext cx="7503814" cy="36449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178" name="Shape 178"/>
          <p:cNvSpPr txBox="1"/>
          <p:nvPr/>
        </p:nvSpPr>
        <p:spPr>
          <a:xfrm>
            <a:off x="4505025" y="2309600"/>
            <a:ext cx="4207800" cy="20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</a:pPr>
            <a:r>
              <a:rPr b="1" lang="en"/>
              <a:t>Selección</a:t>
            </a:r>
            <a:r>
              <a:rPr lang="en"/>
              <a:t>: En los aspectos relevantes, un modelo no predice cualquier complejidad existente en un sistema económico, sino ciertas características generales de los mismos que se consideran importantes. 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56500" y="2283050"/>
            <a:ext cx="4250700" cy="21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</a:pPr>
            <a:r>
              <a:rPr b="1" lang="en"/>
              <a:t>Simplificación</a:t>
            </a:r>
            <a:r>
              <a:rPr lang="en"/>
              <a:t>: Dado que el modelo debe resultar comprensible y manejable, es importante que un modelo económico simplifique algunos aspectos complejos de los procesos económicos.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248" y="874112"/>
            <a:ext cx="2754849" cy="17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603" y="999901"/>
            <a:ext cx="2000100" cy="159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173087" y="43950"/>
            <a:ext cx="8520600" cy="415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Existen dos tipos de modelos económicos, estos son: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275" y="2519125"/>
            <a:ext cx="1979874" cy="197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192687" y="949075"/>
            <a:ext cx="5523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Cuantitativos. </a:t>
            </a:r>
            <a:r>
              <a:rPr lang="en"/>
              <a:t>Los cuales a su vez se subdividen en: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84837" y="1404225"/>
            <a:ext cx="3000000" cy="21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749300" rtl="0">
              <a:lnSpc>
                <a:spcPct val="115000"/>
              </a:lnSpc>
              <a:spcBef>
                <a:spcPts val="1000"/>
              </a:spcBef>
              <a:spcAft>
                <a:spcPts val="1300"/>
              </a:spcAft>
              <a:buClr>
                <a:srgbClr val="000000"/>
              </a:buClr>
            </a:pPr>
            <a:r>
              <a:rPr b="1" lang="en"/>
              <a:t>Estocásticos. </a:t>
            </a:r>
            <a:r>
              <a:rPr lang="en"/>
              <a:t>Se basan en estudios estadísticos para formular hipótesis.</a:t>
            </a:r>
          </a:p>
          <a:p>
            <a:pPr indent="-317500" lvl="0" marL="749300" rtl="0">
              <a:lnSpc>
                <a:spcPct val="115000"/>
              </a:lnSpc>
              <a:spcBef>
                <a:spcPts val="1000"/>
              </a:spcBef>
              <a:spcAft>
                <a:spcPts val="1300"/>
              </a:spcAft>
              <a:buClr>
                <a:srgbClr val="000000"/>
              </a:buClr>
            </a:pPr>
            <a:r>
              <a:rPr b="1" lang="en"/>
              <a:t>No estocásticos. </a:t>
            </a:r>
            <a:r>
              <a:rPr lang="en"/>
              <a:t>Se enfocan a funciones sociales y su correlación económica.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5674112" y="1088450"/>
            <a:ext cx="3000000" cy="16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Cualitativos. </a:t>
            </a:r>
            <a:r>
              <a:rPr lang="en"/>
              <a:t>Por lo general se tratan de estudios sin números como puede ser la respuesta de las personas ante un escenario (aprobación, descontento, etc…)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758650" y="1243550"/>
            <a:ext cx="2818841" cy="378118"/>
          </a:xfrm>
          <a:custGeom>
            <a:pathLst>
              <a:path extrusionOk="0" h="40647" w="38976">
                <a:moveTo>
                  <a:pt x="0" y="278"/>
                </a:moveTo>
                <a:lnTo>
                  <a:pt x="0" y="40647"/>
                </a:lnTo>
                <a:lnTo>
                  <a:pt x="38976" y="40647"/>
                </a:lnTo>
                <a:lnTo>
                  <a:pt x="389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499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75" y="2831600"/>
            <a:ext cx="1539974" cy="10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4525" y="4257199"/>
            <a:ext cx="705924" cy="70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0950" y="2218787"/>
            <a:ext cx="738125" cy="7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3125" y="4257200"/>
            <a:ext cx="919425" cy="6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8">
            <a:alphaModFix/>
          </a:blip>
          <a:srcRect b="11976" l="0" r="0" t="14141"/>
          <a:stretch/>
        </p:blipFill>
        <p:spPr>
          <a:xfrm>
            <a:off x="7336674" y="2257938"/>
            <a:ext cx="955502" cy="70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1799" y="3048249"/>
            <a:ext cx="1074450" cy="85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POLÍTICA EXTERIOR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184425" y="1228350"/>
            <a:ext cx="5360400" cy="143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14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Se basa en la capacidad de responder a las circunstancias suscitadas en el ámbito internacional.</a:t>
            </a:r>
          </a:p>
          <a:p>
            <a:pPr lvl="0" rtl="0" algn="just">
              <a:spcBef>
                <a:spcPts val="0"/>
              </a:spcBef>
              <a:spcAft>
                <a:spcPts val="1400"/>
              </a:spcAft>
              <a:buNone/>
            </a:pPr>
            <a:r>
              <a:rPr lang="en" sz="1400">
                <a:solidFill>
                  <a:srgbClr val="333333"/>
                </a:solidFill>
              </a:rPr>
              <a:t>Enfocada a los objetivos y capacidades que tienen estos países frente al entorno internacional.</a:t>
            </a:r>
          </a:p>
          <a:p>
            <a:pPr lvl="0" rtl="0" algn="just">
              <a:spcBef>
                <a:spcPts val="0"/>
              </a:spcBef>
              <a:spcAft>
                <a:spcPts val="140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 algn="just">
              <a:spcBef>
                <a:spcPts val="0"/>
              </a:spcBef>
              <a:spcAft>
                <a:spcPts val="140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49" y="221650"/>
            <a:ext cx="3271049" cy="34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5881075" y="1070475"/>
            <a:ext cx="16776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en" sz="1600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rPr>
              <a:t>La política exterior es manejada libremente por  cada país de la forma que crea más conveniente y que le brinde mejores resultados.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3250" y="2509149"/>
            <a:ext cx="2149248" cy="214924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389750" y="409999"/>
            <a:ext cx="3466125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13" name="Shape 213"/>
          <p:cNvSpPr/>
          <p:nvPr/>
        </p:nvSpPr>
        <p:spPr>
          <a:xfrm>
            <a:off x="423825" y="941599"/>
            <a:ext cx="3466125" cy="83495"/>
          </a:xfrm>
          <a:custGeom>
            <a:pathLst>
              <a:path extrusionOk="0" h="5846" w="138645">
                <a:moveTo>
                  <a:pt x="278" y="0"/>
                </a:moveTo>
                <a:lnTo>
                  <a:pt x="138645" y="0"/>
                </a:lnTo>
                <a:lnTo>
                  <a:pt x="138645" y="5568"/>
                </a:lnTo>
                <a:lnTo>
                  <a:pt x="0" y="58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